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sldIdLst>
    <p:sldId id="258" r:id="rId3"/>
    <p:sldId id="260" r:id="rId4"/>
    <p:sldId id="281" r:id="rId5"/>
    <p:sldId id="261" r:id="rId6"/>
    <p:sldId id="267" r:id="rId7"/>
    <p:sldId id="268" r:id="rId8"/>
    <p:sldId id="276" r:id="rId9"/>
    <p:sldId id="269" r:id="rId10"/>
    <p:sldId id="270" r:id="rId11"/>
    <p:sldId id="278" r:id="rId12"/>
    <p:sldId id="280" r:id="rId13"/>
    <p:sldId id="27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400" autoAdjust="0"/>
    <p:restoredTop sz="94600"/>
  </p:normalViewPr>
  <p:slideViewPr>
    <p:cSldViewPr>
      <p:cViewPr varScale="1">
        <p:scale>
          <a:sx n="69" d="100"/>
          <a:sy n="69" d="100"/>
        </p:scale>
        <p:origin x="-6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649C671-447D-4EB0-A7F8-EA4105D2F1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4020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49C671-447D-4EB0-A7F8-EA4105D2F1E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134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789-B4C9-4D08-9F1C-E52661A18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8E5B0-1BF6-444E-8D7A-7D6E65704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D5A5C-F382-4A21-87C6-EC5C792D1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804B5-B8DC-4E30-B2B5-36F7C51A1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4B0D5-1B8B-4445-95AC-60E1680A1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92C52-A66A-4925-86B9-98E8D813B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28BBE-8AEE-48E0-ACAF-3C067FD28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E5D75-5713-4665-A5BE-C1C602975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AB4EB-AAB3-4610-ACE5-D64949B0B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9652B-1FCA-4B22-8AED-56B984787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489F7-0E91-46D0-9D7C-17DBB5844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9A5DE-F63C-4E95-9D61-3302A100C3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D94AD-B4CF-4E7D-8E65-67A6A63E2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D26A4-D7CD-48DE-A1F0-FE3D99523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6DCC9-1868-4A7A-A7E1-201C7806B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84953-62B9-4CB1-B83B-C5A51CC44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8D65C-E1E7-48E3-8CFE-489536BC3D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72118-1D5A-4EED-8892-EFA12EF10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0EC5E-105E-4E44-A673-DAFEF7816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D99A9-8843-4D50-9D34-86DB07591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42865-297F-467B-AC75-61F354DD0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B9B0F-1C2D-4FEA-90E0-AFF4695A6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147E3C-E9C8-4298-9D01-2FF8BC954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E698C44-D3E7-47A2-A26A-18CF008E16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42910" y="714356"/>
            <a:ext cx="777240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200" b="1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АКТИВНЫЙ</a:t>
            </a:r>
            <a:r>
              <a:rPr kumimoji="0" lang="ru-RU" sz="60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</a:t>
            </a:r>
            <a:r>
              <a:rPr kumimoji="0" 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ПАССИВНЫЙ СЛОВАРНЫЙ ЗАПАС </a:t>
            </a:r>
            <a:r>
              <a:rPr kumimoji="0" lang="ru-RU" sz="6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60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 rot="20078410">
            <a:off x="5544968" y="1026753"/>
            <a:ext cx="602618" cy="212539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666534">
            <a:off x="2681444" y="949783"/>
            <a:ext cx="624210" cy="2158142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28662" y="357166"/>
            <a:ext cx="707236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4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</a:t>
            </a:r>
            <a:r>
              <a:rPr lang="ru-RU" sz="4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ва пласта слов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3000372"/>
            <a:ext cx="3857652" cy="19288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/>
              <a:t>слова, постоянно употребляющиеся, активно функционирующие в разных сферах деятельности людей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071810"/>
            <a:ext cx="3857652" cy="18573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слова, не имеющие широкого употребления </a:t>
            </a:r>
            <a:endParaRPr lang="ru-RU" sz="2000" dirty="0"/>
          </a:p>
        </p:txBody>
      </p:sp>
      <p:sp>
        <p:nvSpPr>
          <p:cNvPr id="13" name="Выноска со стрелкой вверх 12"/>
          <p:cNvSpPr/>
          <p:nvPr/>
        </p:nvSpPr>
        <p:spPr>
          <a:xfrm>
            <a:off x="500034" y="4929198"/>
            <a:ext cx="3500462" cy="1571612"/>
          </a:xfrm>
          <a:prstGeom prst="up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активный запас русской лексики</a:t>
            </a:r>
            <a:endParaRPr lang="ru-RU" sz="2000" b="1" i="1" dirty="0"/>
          </a:p>
        </p:txBody>
      </p:sp>
      <p:sp>
        <p:nvSpPr>
          <p:cNvPr id="14" name="Выноска со стрелкой вверх 13"/>
          <p:cNvSpPr/>
          <p:nvPr/>
        </p:nvSpPr>
        <p:spPr>
          <a:xfrm>
            <a:off x="4929190" y="4929198"/>
            <a:ext cx="3286148" cy="1571636"/>
          </a:xfrm>
          <a:prstGeom prst="up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пассивный запас русской лексики</a:t>
            </a:r>
            <a:endParaRPr lang="ru-RU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vestniknpo.kz/show_image_NpAdvSinglePhoto.php?filename=/2011/10/%D0%B2%D0%BD%D0%B8%D0%BC%D0%B0%D0%BD%D0%B8%D0%B5.jpg&amp;cat=17&amp;pid=285&amp;cache=false"/>
          <p:cNvPicPr>
            <a:picLocks noChangeAspect="1" noChangeArrowheads="1"/>
          </p:cNvPicPr>
          <p:nvPr/>
        </p:nvPicPr>
        <p:blipFill>
          <a:blip r:embed="rId2"/>
          <a:srcRect t="54094" r="297"/>
          <a:stretch>
            <a:fillRect/>
          </a:stretch>
        </p:blipFill>
        <p:spPr bwMode="auto">
          <a:xfrm>
            <a:off x="0" y="0"/>
            <a:ext cx="914596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 со стрелкой вправо 6"/>
          <p:cNvSpPr/>
          <p:nvPr/>
        </p:nvSpPr>
        <p:spPr>
          <a:xfrm>
            <a:off x="428596" y="1000108"/>
            <a:ext cx="5214974" cy="4857784"/>
          </a:xfrm>
          <a:prstGeom prst="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 </a:t>
            </a:r>
            <a:r>
              <a:rPr lang="ru-RU" sz="2400" b="1" i="1" dirty="0" smtClean="0"/>
              <a:t>активному</a:t>
            </a:r>
            <a:r>
              <a:rPr lang="ru-RU" sz="2400" b="1" dirty="0" smtClean="0"/>
              <a:t> </a:t>
            </a:r>
            <a:r>
              <a:rPr lang="ru-RU" sz="2400" dirty="0" smtClean="0"/>
              <a:t>словарному запасу относятся </a:t>
            </a:r>
            <a:r>
              <a:rPr lang="ru-RU" sz="2400" b="1" i="1" dirty="0" err="1" smtClean="0"/>
              <a:t>общеупотреби-тельные</a:t>
            </a:r>
            <a:r>
              <a:rPr lang="ru-RU" sz="2400" b="1" i="1" dirty="0" smtClean="0"/>
              <a:t> </a:t>
            </a:r>
            <a:r>
              <a:rPr lang="ru-RU" sz="2400" dirty="0" smtClean="0"/>
              <a:t>слова,</a:t>
            </a:r>
          </a:p>
          <a:p>
            <a:pPr algn="ctr"/>
            <a:r>
              <a:rPr lang="ru-RU" sz="2400" dirty="0" smtClean="0"/>
              <a:t> у которых не наблюдается оттенка устарелости или новизны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86446" y="1428736"/>
            <a:ext cx="2928958" cy="40005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вода, воздух, хлеб, дышать, жить, работать, красивый, отважный, хорошо, тридцать </a:t>
            </a:r>
            <a:endParaRPr lang="ru-RU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низ 15"/>
          <p:cNvSpPr/>
          <p:nvPr/>
        </p:nvSpPr>
        <p:spPr>
          <a:xfrm rot="1239884">
            <a:off x="2724271" y="898705"/>
            <a:ext cx="642942" cy="98169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9817584">
            <a:off x="5530690" y="915372"/>
            <a:ext cx="642942" cy="991757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168773">
            <a:off x="2236609" y="2514642"/>
            <a:ext cx="642942" cy="775269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20376686">
            <a:off x="6119917" y="2582718"/>
            <a:ext cx="642942" cy="707672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1643042" y="4929198"/>
            <a:ext cx="642942" cy="78581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715140" y="4857760"/>
            <a:ext cx="642942" cy="78581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1472" y="5715016"/>
            <a:ext cx="2714644" cy="9286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кольчуга, барщина, конка;</a:t>
            </a:r>
            <a:r>
              <a:rPr lang="ru-RU" b="1" dirty="0"/>
              <a:t> </a:t>
            </a:r>
            <a:r>
              <a:rPr lang="ru-RU" b="1" i="1" dirty="0" smtClean="0"/>
              <a:t> царь,</a:t>
            </a:r>
          </a:p>
          <a:p>
            <a:pPr algn="ctr"/>
            <a:r>
              <a:rPr lang="ru-RU" b="1" i="1" dirty="0" smtClean="0"/>
              <a:t>Политбюро</a:t>
            </a:r>
            <a:endParaRPr lang="ru-RU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86446" y="5643578"/>
            <a:ext cx="2571768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в</a:t>
            </a:r>
            <a:r>
              <a:rPr lang="ru-RU" b="1" i="1" dirty="0" smtClean="0"/>
              <a:t>етрило (парус), ланиты (щеки), длань (ладонь)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429256" y="3214686"/>
            <a:ext cx="3143272" cy="20002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устаревшие </a:t>
            </a:r>
            <a:r>
              <a:rPr lang="ru-RU" b="1" dirty="0"/>
              <a:t>названия существующих и в современности явлений и понятий, для обозначения которых возникли другие, современные </a:t>
            </a:r>
            <a:r>
              <a:rPr lang="ru-RU" b="1" dirty="0" smtClean="0"/>
              <a:t>названия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3214686"/>
            <a:ext cx="3143272" cy="20002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слова, обозначающие исчезнувшие из современной жизни предметы, явления, ставшие неактуальными понятия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00628" y="1857364"/>
            <a:ext cx="2357454" cy="857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архаизмы</a:t>
            </a:r>
            <a:endParaRPr lang="ru-RU" sz="24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714480" y="1857364"/>
            <a:ext cx="2286016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историзмы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214546" y="214290"/>
            <a:ext cx="4429156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Устаревшая лексика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290" name="AutoShape 2" descr="http://tarefer.ru/works/33/101759/pics/image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://tarefer.ru/works/33/101759/pics/image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00034" y="357166"/>
            <a:ext cx="8229600" cy="63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normalizeH="0" baseline="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Тематические группы историзмов</a:t>
            </a:r>
            <a:endParaRPr kumimoji="0" lang="ru-RU" sz="3200" b="1" i="0" u="none" strike="noStrike" kern="0" cap="all" normalizeH="0" baseline="0" noProof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357158" y="1142984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названия старинной одежды</a:t>
            </a:r>
            <a:endParaRPr lang="ru-RU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357158" y="4000504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названия должностных лиц</a:t>
            </a:r>
            <a:endParaRPr lang="ru-RU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357158" y="5857892"/>
            <a:ext cx="3357586" cy="64294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административные названия</a:t>
            </a:r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357158" y="2071678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названия денежных единиц</a:t>
            </a:r>
            <a:endParaRPr lang="ru-RU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428596" y="3000372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названия титулов</a:t>
            </a:r>
            <a:endParaRPr lang="ru-RU" dirty="0"/>
          </a:p>
        </p:txBody>
      </p:sp>
      <p:sp>
        <p:nvSpPr>
          <p:cNvPr id="11" name="Пятиугольник 10"/>
          <p:cNvSpPr/>
          <p:nvPr/>
        </p:nvSpPr>
        <p:spPr>
          <a:xfrm>
            <a:off x="357158" y="4929198"/>
            <a:ext cx="3429024" cy="64294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названия оружия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71934" y="1142984"/>
            <a:ext cx="4357718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зипун, камзол, кафтан, кокошник, жупан, шушун 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71934" y="2143116"/>
            <a:ext cx="4357718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алтын, грош, полушка, гривна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6248" y="5000636"/>
            <a:ext cx="41434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пищаль, шестопер, единорог </a:t>
            </a:r>
            <a:r>
              <a:rPr lang="ru-RU" b="1" dirty="0" smtClean="0"/>
              <a:t>(пушка)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3071810"/>
            <a:ext cx="4214842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боярин, дворянин, царь, граф, князь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14810" y="4000504"/>
            <a:ext cx="4214842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городовой, наместник, приказчик, урядник 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6248" y="5857892"/>
            <a:ext cx="41434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волость, уезд, околоток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00034" y="0"/>
            <a:ext cx="8229600" cy="63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ru-RU" sz="3600" b="1" kern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Г</a:t>
            </a:r>
            <a:r>
              <a:rPr kumimoji="0" lang="ru-RU" sz="3600" b="1" i="0" u="none" strike="noStrike" kern="0" cap="all" normalizeH="0" baseline="0" noProof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руппы</a:t>
            </a:r>
            <a:r>
              <a:rPr kumimoji="0" lang="ru-RU" sz="3600" b="1" i="0" u="none" strike="noStrike" kern="0" cap="all" normalizeH="0" baseline="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3600" b="1" kern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b="1" kern="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арха</a:t>
            </a:r>
            <a:r>
              <a:rPr kumimoji="0" lang="ru-RU" sz="3600" b="1" i="0" u="none" strike="noStrike" kern="0" cap="all" normalizeH="0" baseline="0" noProof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измов</a:t>
            </a:r>
            <a:endParaRPr kumimoji="0" lang="ru-RU" sz="3600" b="1" i="0" u="none" strike="noStrike" kern="0" cap="all" normalizeH="0" baseline="0" noProof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28596" y="928670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собственно лексические архаизмы</a:t>
            </a:r>
            <a:endParaRPr lang="ru-RU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571472" y="2857496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лексико-семантические архаизмы</a:t>
            </a:r>
            <a:endParaRPr lang="ru-RU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357158" y="4786322"/>
            <a:ext cx="3357586" cy="71438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лексико-фонетические архаизмы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71934" y="928670"/>
            <a:ext cx="4786346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err="1" smtClean="0"/>
              <a:t>льзя</a:t>
            </a:r>
            <a:r>
              <a:rPr lang="ru-RU" sz="1600" b="1" i="1" dirty="0" smtClean="0"/>
              <a:t> – можно;  тать – вор; </a:t>
            </a:r>
            <a:r>
              <a:rPr lang="ru-RU" sz="1600" b="1" i="1" dirty="0" err="1" smtClean="0"/>
              <a:t>личба</a:t>
            </a:r>
            <a:r>
              <a:rPr lang="ru-RU" sz="1600" b="1" i="1" dirty="0" smtClean="0"/>
              <a:t> – счет;</a:t>
            </a:r>
            <a:r>
              <a:rPr lang="ru-RU" sz="1600" b="1" dirty="0" smtClean="0"/>
              <a:t> </a:t>
            </a:r>
            <a:r>
              <a:rPr lang="ru-RU" sz="1600" b="1" i="1" dirty="0" smtClean="0"/>
              <a:t> отроковица – подросток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71934" y="2714620"/>
            <a:ext cx="4500594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/>
              <a:t>живот — </a:t>
            </a:r>
            <a:r>
              <a:rPr lang="ru-RU" sz="1600" b="1" dirty="0" smtClean="0"/>
              <a:t>«жизнь» ; </a:t>
            </a:r>
            <a:r>
              <a:rPr lang="ru-RU" sz="1600" b="1" i="1" dirty="0" smtClean="0"/>
              <a:t>истукан — </a:t>
            </a:r>
            <a:r>
              <a:rPr lang="ru-RU" sz="1600" b="1" dirty="0" smtClean="0"/>
              <a:t>«статуя»; </a:t>
            </a:r>
            <a:r>
              <a:rPr lang="ru-RU" sz="1600" b="1" i="1" dirty="0" smtClean="0"/>
              <a:t>негодяй — </a:t>
            </a:r>
            <a:r>
              <a:rPr lang="ru-RU" sz="1600" b="1" dirty="0" smtClean="0"/>
              <a:t>«негодный к воинской службе»; </a:t>
            </a:r>
            <a:r>
              <a:rPr lang="ru-RU" sz="1600" b="1" i="1" dirty="0" smtClean="0"/>
              <a:t>пристанище — </a:t>
            </a:r>
            <a:r>
              <a:rPr lang="ru-RU" sz="1600" b="1" dirty="0" smtClean="0"/>
              <a:t>«порт, пристань»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86182" y="4857760"/>
            <a:ext cx="4714908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/>
              <a:t>З</a:t>
            </a:r>
            <a:r>
              <a:rPr lang="ru-RU" sz="1600" b="1" i="1" dirty="0" smtClean="0"/>
              <a:t>ерцало – зеркало;</a:t>
            </a:r>
            <a:r>
              <a:rPr lang="ru-RU" sz="1600" b="1" dirty="0" smtClean="0"/>
              <a:t> </a:t>
            </a:r>
            <a:r>
              <a:rPr lang="ru-RU" sz="1600" b="1" i="1" dirty="0" err="1" smtClean="0"/>
              <a:t>ироизм</a:t>
            </a:r>
            <a:r>
              <a:rPr lang="ru-RU" sz="1600" b="1" i="1" dirty="0" smtClean="0"/>
              <a:t> – героизм, </a:t>
            </a:r>
            <a:r>
              <a:rPr lang="ru-RU" sz="1600" b="1" i="1" dirty="0" err="1" smtClean="0"/>
              <a:t>осьмнадцать</a:t>
            </a:r>
            <a:r>
              <a:rPr lang="ru-RU" sz="1600" b="1" i="1" dirty="0" smtClean="0"/>
              <a:t> – восемнадцать;</a:t>
            </a:r>
            <a:r>
              <a:rPr lang="ru-RU" sz="1600" b="1" dirty="0" smtClean="0"/>
              <a:t> </a:t>
            </a:r>
            <a:r>
              <a:rPr lang="ru-RU" sz="1600" b="1" i="1" dirty="0" err="1" smtClean="0"/>
              <a:t>пашпорт</a:t>
            </a:r>
            <a:r>
              <a:rPr lang="ru-RU" sz="1600" b="1" i="1" dirty="0" smtClean="0"/>
              <a:t> –  паспорт;</a:t>
            </a:r>
            <a:r>
              <a:rPr lang="ru-RU" sz="1600" b="1" dirty="0" smtClean="0"/>
              <a:t> </a:t>
            </a:r>
            <a:r>
              <a:rPr lang="ru-RU" sz="1600" b="1" i="1" dirty="0" smtClean="0"/>
              <a:t>штиль – стиль </a:t>
            </a:r>
            <a:r>
              <a:rPr lang="ru-RU" sz="1600" b="1" dirty="0" smtClean="0"/>
              <a:t>(поэтический)</a:t>
            </a:r>
            <a:endParaRPr lang="ru-RU" sz="1600" dirty="0"/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2357422" y="1785926"/>
            <a:ext cx="3000396" cy="85725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слова, целиком вышедшие из употребления  и перешедшие в пассивный запас</a:t>
            </a:r>
            <a:endParaRPr lang="ru-RU" sz="1400" dirty="0"/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2428860" y="3786190"/>
            <a:ext cx="3000396" cy="928694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слова, у которых устарело одно или несколько значений</a:t>
            </a:r>
            <a:endParaRPr lang="ru-RU" sz="1400" b="1" dirty="0"/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285984" y="5786454"/>
            <a:ext cx="3286148" cy="85725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слова, у которых в результате исторического развития изменилось звуковое оформление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77\Desktop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1588" y="292100"/>
            <a:ext cx="6600825" cy="62722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072362" cy="6318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600" b="1" dirty="0" smtClean="0"/>
              <a:t>   </a:t>
            </a:r>
            <a:r>
              <a:rPr lang="ru-RU" sz="3600" b="1" dirty="0" smtClean="0">
                <a:solidFill>
                  <a:srgbClr val="C00000"/>
                </a:solidFill>
              </a:rPr>
              <a:t>Неологизмы (новые слова)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214554"/>
            <a:ext cx="2143140" cy="14287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1600" b="1" dirty="0" smtClean="0"/>
              <a:t>Новые слова появляются </a:t>
            </a:r>
            <a:r>
              <a:rPr lang="ru-RU" sz="1600" b="1" dirty="0"/>
              <a:t>через </a:t>
            </a:r>
            <a:r>
              <a:rPr lang="ru-RU" sz="1600" b="1" dirty="0" smtClean="0"/>
              <a:t>заимствование: </a:t>
            </a:r>
            <a:r>
              <a:rPr lang="ru-RU" sz="1600" b="1" i="1" dirty="0" err="1" smtClean="0"/>
              <a:t>шоп-тур</a:t>
            </a:r>
            <a:r>
              <a:rPr lang="ru-RU" sz="1600" b="1" i="1" dirty="0"/>
              <a:t>, чартер, шейпинг, </a:t>
            </a:r>
            <a:r>
              <a:rPr lang="ru-RU" sz="1600" b="1" i="1" dirty="0" smtClean="0"/>
              <a:t>имидж.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2357430"/>
            <a:ext cx="3714776" cy="24288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У имеющегося </a:t>
            </a:r>
            <a:r>
              <a:rPr lang="ru-RU" sz="1600" b="1" dirty="0"/>
              <a:t>в языке слова возникает новое </a:t>
            </a:r>
            <a:r>
              <a:rPr lang="ru-RU" sz="1600" b="1" dirty="0" smtClean="0"/>
              <a:t>значение: </a:t>
            </a:r>
            <a:r>
              <a:rPr lang="ru-RU" sz="1600" b="1" dirty="0"/>
              <a:t> </a:t>
            </a:r>
            <a:r>
              <a:rPr lang="ru-RU" sz="1600" b="1" i="1" dirty="0"/>
              <a:t>чайник</a:t>
            </a:r>
            <a:r>
              <a:rPr lang="ru-RU" sz="1600" b="1" dirty="0"/>
              <a:t> – ‘неспециалист со слабыми навыками чего-либо</a:t>
            </a:r>
            <a:r>
              <a:rPr lang="ru-RU" sz="1600" b="1" dirty="0" smtClean="0"/>
              <a:t>’, </a:t>
            </a:r>
            <a:r>
              <a:rPr lang="ru-RU" sz="1600" b="1" i="1" dirty="0" smtClean="0"/>
              <a:t>раунд</a:t>
            </a:r>
            <a:r>
              <a:rPr lang="ru-RU" sz="1600" b="1" dirty="0"/>
              <a:t> – ‘фаза переговоров’, </a:t>
            </a:r>
            <a:r>
              <a:rPr lang="ru-RU" sz="1600" b="1" i="1" dirty="0"/>
              <a:t>пиратский</a:t>
            </a:r>
            <a:r>
              <a:rPr lang="ru-RU" sz="1600" b="1" dirty="0"/>
              <a:t> – ‘нелицензионный’, </a:t>
            </a:r>
            <a:r>
              <a:rPr lang="ru-RU" sz="1600" b="1" i="1" dirty="0"/>
              <a:t>ракушка</a:t>
            </a:r>
            <a:r>
              <a:rPr lang="ru-RU" sz="1600" b="1" dirty="0"/>
              <a:t> – ‘гараж’.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071942"/>
            <a:ext cx="3214710" cy="17145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/>
              <a:t>Возникновение нового слова по  словообразовательным моделям языка: </a:t>
            </a:r>
          </a:p>
          <a:p>
            <a:pPr algn="ctr"/>
            <a:r>
              <a:rPr lang="ru-RU" sz="1600" b="1" i="1" dirty="0" err="1" smtClean="0"/>
              <a:t>лунография</a:t>
            </a:r>
            <a:r>
              <a:rPr lang="ru-RU" sz="1600" b="1" i="1" dirty="0" smtClean="0"/>
              <a:t>; маркетинговый, компьютерщик.</a:t>
            </a:r>
            <a:endParaRPr lang="ru-RU" sz="16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500298" y="1571612"/>
            <a:ext cx="214314" cy="250033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390719">
            <a:off x="3907205" y="1134272"/>
            <a:ext cx="166256" cy="151003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2232099" flipH="1">
            <a:off x="1061569" y="1311638"/>
            <a:ext cx="175916" cy="971457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1000108"/>
            <a:ext cx="3857652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Языковые  неологизмы</a:t>
            </a:r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72066" y="1000108"/>
            <a:ext cx="3857652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Авторские  неологизмы</a:t>
            </a:r>
          </a:p>
          <a:p>
            <a:pPr algn="ctr"/>
            <a:r>
              <a:rPr lang="ru-RU" sz="2400" b="1" dirty="0" smtClean="0"/>
              <a:t>(окказионализмы)</a:t>
            </a:r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214290"/>
            <a:ext cx="8525026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Окказионализмы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(индивидуально-авторские неологизмы)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ятно 1 6"/>
          <p:cNvSpPr/>
          <p:nvPr/>
        </p:nvSpPr>
        <p:spPr>
          <a:xfrm>
            <a:off x="1500166" y="1571612"/>
            <a:ext cx="6000792" cy="4929222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cs typeface="Aharoni" pitchFamily="2" charset="-79"/>
              </a:rPr>
              <a:t>слова, которые образуются художниками слова, публицистами, поэтами </a:t>
            </a:r>
          </a:p>
          <a:p>
            <a:pPr algn="ctr"/>
            <a:r>
              <a:rPr lang="ru-RU" b="1" dirty="0" smtClean="0">
                <a:cs typeface="Aharoni" pitchFamily="2" charset="-79"/>
              </a:rPr>
              <a:t>с целью усиления экспрессивности текста</a:t>
            </a:r>
            <a:endParaRPr lang="ru-RU" b="1" dirty="0"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777\Desktop\Рисунок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295"/>
            <a:ext cx="7858180" cy="2822575"/>
          </a:xfrm>
          <a:prstGeom prst="rect">
            <a:avLst/>
          </a:prstGeom>
          <a:noFill/>
        </p:spPr>
      </p:pic>
      <p:pic>
        <p:nvPicPr>
          <p:cNvPr id="2052" name="Picture 4" descr="C:\Users\777\Desktop\Рисунок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49" y="3573016"/>
            <a:ext cx="7358082" cy="28225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777\Desktop\длт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533400"/>
            <a:ext cx="8277225" cy="2895600"/>
          </a:xfrm>
          <a:prstGeom prst="rect">
            <a:avLst/>
          </a:prstGeom>
          <a:noFill/>
        </p:spPr>
      </p:pic>
      <p:pic>
        <p:nvPicPr>
          <p:cNvPr id="4099" name="Picture 3" descr="C:\Users\777\Desktop\щр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3429000"/>
            <a:ext cx="7631113" cy="28225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777\Desktop\Рисунок2.png"/>
          <p:cNvPicPr>
            <a:picLocks noChangeAspect="1" noChangeArrowheads="1"/>
          </p:cNvPicPr>
          <p:nvPr/>
        </p:nvPicPr>
        <p:blipFill>
          <a:blip r:embed="rId2"/>
          <a:srcRect l="1712" t="11719" r="5839" b="17968"/>
          <a:stretch>
            <a:fillRect/>
          </a:stretch>
        </p:blipFill>
        <p:spPr bwMode="auto">
          <a:xfrm>
            <a:off x="571472" y="285728"/>
            <a:ext cx="7715304" cy="428628"/>
          </a:xfrm>
          <a:prstGeom prst="rect">
            <a:avLst/>
          </a:prstGeom>
          <a:noFill/>
        </p:spPr>
      </p:pic>
      <p:pic>
        <p:nvPicPr>
          <p:cNvPr id="3074" name="Picture 2" descr="C:\Users\777\Desktop\Рисунок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00108"/>
            <a:ext cx="8345487" cy="2968625"/>
          </a:xfrm>
          <a:prstGeom prst="rect">
            <a:avLst/>
          </a:prstGeom>
          <a:noFill/>
        </p:spPr>
      </p:pic>
      <p:pic>
        <p:nvPicPr>
          <p:cNvPr id="3075" name="Picture 3" descr="C:\Users\777\Desktop\Рис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535363"/>
            <a:ext cx="8204200" cy="3322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02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</Template>
  <TotalTime>864</TotalTime>
  <Words>365</Words>
  <Application>Microsoft Office PowerPoint</Application>
  <PresentationFormat>Экран (4:3)</PresentationFormat>
  <Paragraphs>54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02</vt:lpstr>
      <vt:lpstr>1_Default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 Неологизмы (новые слова)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keywords>шаблон для презентации</cp:keywords>
  <cp:lastModifiedBy>111</cp:lastModifiedBy>
  <cp:revision>22</cp:revision>
  <dcterms:created xsi:type="dcterms:W3CDTF">2014-05-28T03:54:32Z</dcterms:created>
  <dcterms:modified xsi:type="dcterms:W3CDTF">2016-10-05T04:28:36Z</dcterms:modified>
</cp:coreProperties>
</file>